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457200" y="457200"/>
            <a:ext cx="10972800" cy="457200"/>
          </a:xfrm>
          <a:prstGeom prst="rect">
            <a:avLst/>
          </a:prstGeom>
          <a:noFill/>
          <a:ln/>
        </p:spPr>
        <p:txBody>
          <a:bodyPr wrap="square" rtlCol="0" anchor="ctr"/>
          <a:lstStyle/>
          <a:p>
            <a:pPr indent="0" marL="0">
              <a:buNone/>
            </a:pPr>
            <a:r>
              <a:rPr lang="en-US" sz="1200" b="1" dirty="0">
                <a:solidFill>
                  <a:srgbClr val="2F6FED"/>
                </a:solidFill>
              </a:rPr>
              <a:t>INFORMATION RISK &amp; EXPOSURE REPORT</a:t>
            </a:r>
            <a:endParaRPr lang="en-US" sz="1200" dirty="0"/>
          </a:p>
        </p:txBody>
      </p:sp>
      <p:sp>
        <p:nvSpPr>
          <p:cNvPr id="3" name="Text 1"/>
          <p:cNvSpPr/>
          <p:nvPr/>
        </p:nvSpPr>
        <p:spPr>
          <a:xfrm>
            <a:off x="457200" y="2743200"/>
            <a:ext cx="2743200" cy="1371600"/>
          </a:xfrm>
          <a:prstGeom prst="rect">
            <a:avLst/>
          </a:prstGeom>
          <a:solidFill>
            <a:srgbClr val="F5F7FB"/>
          </a:solidFill>
          <a:ln/>
        </p:spPr>
        <p:txBody>
          <a:bodyPr wrap="square" rtlCol="0" anchor="ctr"/>
          <a:lstStyle/>
          <a:p>
            <a:pPr algn="ctr" indent="0" marL="0">
              <a:buNone/>
            </a:pPr>
            <a:r>
              <a:rPr lang="en-US" sz="2000" b="1" dirty="0">
                <a:solidFill>
                  <a:srgbClr val="1B2436"/>
                </a:solidFill>
              </a:rPr>
              <a:t>3.9K</a:t>
            </a:r>
            <a:endParaRPr lang="en-US" sz="2000" dirty="0"/>
          </a:p>
          <a:p>
            <a:pPr algn="ctr" indent="0" marL="0">
              <a:buNone/>
            </a:pPr>
            <a:r>
              <a:rPr lang="en-US" sz="2000" b="1" dirty="0">
                <a:solidFill>
                  <a:srgbClr val="1B2436"/>
                </a:solidFill>
              </a:rPr>
              <a:t>High-severity incidents</a:t>
            </a:r>
            <a:endParaRPr lang="en-US" sz="2000" dirty="0"/>
          </a:p>
        </p:txBody>
      </p:sp>
      <p:sp>
        <p:nvSpPr>
          <p:cNvPr id="4" name="Text 2"/>
          <p:cNvSpPr/>
          <p:nvPr/>
        </p:nvSpPr>
        <p:spPr>
          <a:xfrm>
            <a:off x="3657600" y="2743200"/>
            <a:ext cx="2743200" cy="1371600"/>
          </a:xfrm>
          <a:prstGeom prst="rect">
            <a:avLst/>
          </a:prstGeom>
          <a:solidFill>
            <a:srgbClr val="F5F7FB"/>
          </a:solidFill>
          <a:ln/>
        </p:spPr>
        <p:txBody>
          <a:bodyPr wrap="square" rtlCol="0" anchor="ctr"/>
          <a:lstStyle/>
          <a:p>
            <a:pPr algn="ctr" indent="0" marL="0">
              <a:buNone/>
            </a:pPr>
            <a:r>
              <a:rPr lang="en-US" sz="2000" b="1" dirty="0">
                <a:solidFill>
                  <a:srgbClr val="1B2436"/>
                </a:solidFill>
              </a:rPr>
              <a:t>168</a:t>
            </a:r>
            <a:endParaRPr lang="en-US" sz="2000" dirty="0"/>
          </a:p>
          <a:p>
            <a:pPr algn="ctr" indent="0" marL="0">
              <a:buNone/>
            </a:pPr>
            <a:r>
              <a:rPr lang="en-US" sz="2000" b="1" dirty="0">
                <a:solidFill>
                  <a:srgbClr val="1B2436"/>
                </a:solidFill>
              </a:rPr>
              <a:t>Top risky users flagged</a:t>
            </a:r>
            <a:endParaRPr lang="en-US" sz="2000" dirty="0"/>
          </a:p>
        </p:txBody>
      </p:sp>
      <p:sp>
        <p:nvSpPr>
          <p:cNvPr id="5" name="Text 3"/>
          <p:cNvSpPr/>
          <p:nvPr/>
        </p:nvSpPr>
        <p:spPr>
          <a:xfrm>
            <a:off x="6858000" y="2743200"/>
            <a:ext cx="2743200" cy="1371600"/>
          </a:xfrm>
          <a:prstGeom prst="rect">
            <a:avLst/>
          </a:prstGeom>
          <a:solidFill>
            <a:srgbClr val="F5F7FB"/>
          </a:solidFill>
          <a:ln/>
        </p:spPr>
        <p:txBody>
          <a:bodyPr wrap="square" rtlCol="0" anchor="ctr"/>
          <a:lstStyle/>
          <a:p>
            <a:pPr algn="ctr" indent="0" marL="0">
              <a:buNone/>
            </a:pPr>
            <a:r>
              <a:rPr lang="en-US" sz="2000" b="1" dirty="0">
                <a:solidFill>
                  <a:srgbClr val="1B2436"/>
                </a:solidFill>
              </a:rPr>
              <a:t>104</a:t>
            </a:r>
            <a:endParaRPr lang="en-US" sz="2000" dirty="0"/>
          </a:p>
          <a:p>
            <a:pPr algn="ctr" indent="0" marL="0">
              <a:buNone/>
            </a:pPr>
            <a:r>
              <a:rPr lang="en-US" sz="2000" b="1" dirty="0">
                <a:solidFill>
                  <a:srgbClr val="1B2436"/>
                </a:solidFill>
              </a:rPr>
              <a:t>Mass-download incidents</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457200"/>
            <a:ext cx="10972800" cy="457200"/>
          </a:xfrm>
          <a:prstGeom prst="rect">
            <a:avLst/>
          </a:prstGeom>
          <a:noFill/>
          <a:ln/>
        </p:spPr>
        <p:txBody>
          <a:bodyPr wrap="square" rtlCol="0" anchor="ctr"/>
          <a:lstStyle/>
          <a:p>
            <a:pPr indent="0" marL="0">
              <a:buNone/>
            </a:pPr>
            <a:r>
              <a:rPr lang="en-US" sz="1200" b="1" dirty="0">
                <a:solidFill>
                  <a:srgbClr val="2F6FED"/>
                </a:solidFill>
              </a:rPr>
              <a:t>SEC 01 — KEY FINDINGS</a:t>
            </a:r>
            <a:endParaRPr lang="en-US" sz="1200" dirty="0"/>
          </a:p>
        </p:txBody>
      </p:sp>
      <p:sp>
        <p:nvSpPr>
          <p:cNvPr id="3" name="Text 1"/>
          <p:cNvSpPr/>
          <p:nvPr/>
        </p:nvSpPr>
        <p:spPr>
          <a:xfrm>
            <a:off x="457200" y="822960"/>
            <a:ext cx="10972800" cy="731520"/>
          </a:xfrm>
          <a:prstGeom prst="rect">
            <a:avLst/>
          </a:prstGeom>
          <a:noFill/>
          <a:ln/>
        </p:spPr>
        <p:txBody>
          <a:bodyPr wrap="square" rtlCol="0" anchor="ctr"/>
          <a:lstStyle/>
          <a:p>
            <a:pPr indent="0" marL="0">
              <a:buNone/>
            </a:pPr>
            <a:r>
              <a:rPr lang="en-US" sz="3200" b="1" dirty="0">
                <a:solidFill>
                  <a:srgbClr val="1B2436"/>
                </a:solidFill>
              </a:rPr>
              <a:t>Critical Risk Signals Demanding Attention</a:t>
            </a:r>
            <a:endParaRPr lang="en-US" sz="3200" dirty="0"/>
          </a:p>
        </p:txBody>
      </p:sp>
      <p:sp>
        <p:nvSpPr>
          <p:cNvPr id="4" name="Text 2"/>
          <p:cNvSpPr/>
          <p:nvPr/>
        </p:nvSpPr>
        <p:spPr>
          <a:xfrm>
            <a:off x="457200" y="1554480"/>
            <a:ext cx="10972800" cy="731520"/>
          </a:xfrm>
          <a:prstGeom prst="rect">
            <a:avLst/>
          </a:prstGeom>
          <a:noFill/>
          <a:ln/>
        </p:spPr>
        <p:txBody>
          <a:bodyPr wrap="square" rtlCol="0" anchor="ctr"/>
          <a:lstStyle/>
          <a:p>
            <a:pPr indent="0" marL="0">
              <a:buNone/>
            </a:pPr>
            <a:r>
              <a:rPr lang="en-US" sz="1600" dirty="0">
                <a:solidFill>
                  <a:srgbClr val="5C6779"/>
                </a:solidFill>
              </a:rPr>
              <a:t>Cognni's automated monitoring continuously analyzes activities across ACME LTD's Microsoft 365 environment. Cognni has isolated three critical patterns that require immediate visibility.</a:t>
            </a:r>
            <a:endParaRPr lang="en-US" sz="1600" dirty="0"/>
          </a:p>
        </p:txBody>
      </p:sp>
      <p:sp>
        <p:nvSpPr>
          <p:cNvPr id="5" name="Text 3"/>
          <p:cNvSpPr/>
          <p:nvPr/>
        </p:nvSpPr>
        <p:spPr>
          <a:xfrm>
            <a:off x="457200" y="2743200"/>
            <a:ext cx="4572000" cy="914400"/>
          </a:xfrm>
          <a:prstGeom prst="rect">
            <a:avLst/>
          </a:prstGeom>
          <a:solidFill>
            <a:srgbClr val="F5F7FB"/>
          </a:solidFill>
          <a:ln/>
        </p:spPr>
        <p:txBody>
          <a:bodyPr wrap="square" rtlCol="0" anchor="ctr"/>
          <a:lstStyle/>
          <a:p>
            <a:pPr indent="0" marL="0">
              <a:buNone/>
            </a:pPr>
            <a:r>
              <a:rPr lang="en-US" sz="1400" dirty="0">
                <a:solidFill>
                  <a:srgbClr val="1B2436"/>
                </a:solidFill>
              </a:rPr>
              <a:t>3.9K High Severity Incidents Policy — Justification requests sent to users who generate high-severit...</a:t>
            </a:r>
            <a:endParaRPr lang="en-US" sz="1400" dirty="0"/>
          </a:p>
        </p:txBody>
      </p:sp>
      <p:sp>
        <p:nvSpPr>
          <p:cNvPr id="6" name="Text 4"/>
          <p:cNvSpPr/>
          <p:nvPr/>
        </p:nvSpPr>
        <p:spPr>
          <a:xfrm>
            <a:off x="457200" y="3840480"/>
            <a:ext cx="4572000" cy="914400"/>
          </a:xfrm>
          <a:prstGeom prst="rect">
            <a:avLst/>
          </a:prstGeom>
          <a:solidFill>
            <a:srgbClr val="F5F7FB"/>
          </a:solidFill>
          <a:ln/>
        </p:spPr>
        <p:txBody>
          <a:bodyPr wrap="square" rtlCol="0" anchor="ctr"/>
          <a:lstStyle/>
          <a:p>
            <a:pPr indent="0" marL="0">
              <a:buNone/>
            </a:pPr>
            <a:r>
              <a:rPr lang="en-US" sz="1400" dirty="0">
                <a:solidFill>
                  <a:srgbClr val="1B2436"/>
                </a:solidFill>
              </a:rPr>
              <a:t>168 Top Risky Users Policy — Weekly email alerts to your organization's highest-risk users.</a:t>
            </a:r>
            <a:endParaRPr lang="en-US" sz="1400" dirty="0"/>
          </a:p>
        </p:txBody>
      </p:sp>
      <p:sp>
        <p:nvSpPr>
          <p:cNvPr id="7" name="Text 5"/>
          <p:cNvSpPr/>
          <p:nvPr/>
        </p:nvSpPr>
        <p:spPr>
          <a:xfrm>
            <a:off x="457200" y="4937760"/>
            <a:ext cx="4572000" cy="914400"/>
          </a:xfrm>
          <a:prstGeom prst="rect">
            <a:avLst/>
          </a:prstGeom>
          <a:solidFill>
            <a:srgbClr val="F5F7FB"/>
          </a:solidFill>
          <a:ln/>
        </p:spPr>
        <p:txBody>
          <a:bodyPr wrap="square" rtlCol="0" anchor="ctr"/>
          <a:lstStyle/>
          <a:p>
            <a:pPr indent="0" marL="0">
              <a:buNone/>
            </a:pPr>
            <a:r>
              <a:rPr lang="en-US" sz="1400" dirty="0">
                <a:solidFill>
                  <a:srgbClr val="1B2436"/>
                </a:solidFill>
              </a:rPr>
              <a:t>104 Mass Download Incidents Policy — Triggers compliance-oriented email alerts.</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457200"/>
            <a:ext cx="10972800" cy="457200"/>
          </a:xfrm>
          <a:prstGeom prst="rect">
            <a:avLst/>
          </a:prstGeom>
          <a:noFill/>
          <a:ln/>
        </p:spPr>
        <p:txBody>
          <a:bodyPr wrap="square" rtlCol="0" anchor="ctr"/>
          <a:lstStyle/>
          <a:p>
            <a:pPr indent="0" marL="0">
              <a:buNone/>
            </a:pPr>
            <a:r>
              <a:rPr lang="en-US" sz="1200" b="1" dirty="0">
                <a:solidFill>
                  <a:srgbClr val="2F6FED"/>
                </a:solidFill>
              </a:rPr>
              <a:t>KEY FINDING 01 — DETAIL</a:t>
            </a:r>
            <a:endParaRPr lang="en-US" sz="1200" dirty="0"/>
          </a:p>
        </p:txBody>
      </p:sp>
      <p:sp>
        <p:nvSpPr>
          <p:cNvPr id="3" name="Text 1"/>
          <p:cNvSpPr/>
          <p:nvPr/>
        </p:nvSpPr>
        <p:spPr>
          <a:xfrm>
            <a:off x="457200" y="822960"/>
            <a:ext cx="10972800" cy="731520"/>
          </a:xfrm>
          <a:prstGeom prst="rect">
            <a:avLst/>
          </a:prstGeom>
          <a:noFill/>
          <a:ln/>
        </p:spPr>
        <p:txBody>
          <a:bodyPr wrap="square" rtlCol="0" anchor="ctr"/>
          <a:lstStyle/>
          <a:p>
            <a:pPr indent="0" marL="0">
              <a:buNone/>
            </a:pPr>
            <a:r>
              <a:rPr lang="en-US" sz="3200" b="1" dirty="0">
                <a:solidFill>
                  <a:srgbClr val="1B2436"/>
                </a:solidFill>
              </a:rPr>
              <a:t>High-Severity Threats by Information Category</a:t>
            </a:r>
            <a:endParaRPr lang="en-US" sz="3200" dirty="0"/>
          </a:p>
        </p:txBody>
      </p:sp>
      <p:sp>
        <p:nvSpPr>
          <p:cNvPr id="4" name="Text 2"/>
          <p:cNvSpPr/>
          <p:nvPr/>
        </p:nvSpPr>
        <p:spPr>
          <a:xfrm>
            <a:off x="457200" y="1554480"/>
            <a:ext cx="10972800" cy="731520"/>
          </a:xfrm>
          <a:prstGeom prst="rect">
            <a:avLst/>
          </a:prstGeom>
          <a:noFill/>
          <a:ln/>
        </p:spPr>
        <p:txBody>
          <a:bodyPr wrap="square" rtlCol="0" anchor="ctr"/>
          <a:lstStyle/>
          <a:p>
            <a:pPr indent="0" marL="0">
              <a:buNone/>
            </a:pPr>
            <a:r>
              <a:rPr lang="en-US" sz="1600" dirty="0">
                <a:solidFill>
                  <a:srgbClr val="5C6779"/>
                </a:solidFill>
              </a:rPr>
              <a:t>A breakdown of the 3.9K most critical security events, revealing which data categories are most exposed to high-risk activities.</a:t>
            </a:r>
            <a:endParaRPr lang="en-US" sz="1600" dirty="0"/>
          </a:p>
        </p:txBody>
      </p:sp>
      <p:sp>
        <p:nvSpPr>
          <p:cNvPr id="5" name="Text 3"/>
          <p:cNvSpPr/>
          <p:nvPr/>
        </p:nvSpPr>
        <p:spPr>
          <a:xfrm>
            <a:off x="457200" y="2743200"/>
            <a:ext cx="4572000" cy="914400"/>
          </a:xfrm>
          <a:prstGeom prst="rect">
            <a:avLst/>
          </a:prstGeom>
          <a:solidFill>
            <a:srgbClr val="F5F7FB"/>
          </a:solidFill>
          <a:ln/>
        </p:spPr>
        <p:txBody>
          <a:bodyPr wrap="square" rtlCol="0" anchor="ctr"/>
          <a:lstStyle/>
          <a:p>
            <a:pPr indent="0" marL="0">
              <a:buNone/>
            </a:pPr>
            <a:r>
              <a:rPr lang="en-US" sz="1400" dirty="0">
                <a:solidFill>
                  <a:srgbClr val="1B2436"/>
                </a:solidFill>
              </a:rPr>
              <a:t>Financial1.0K</a:t>
            </a:r>
            <a:endParaRPr lang="en-US" sz="1400" dirty="0"/>
          </a:p>
        </p:txBody>
      </p:sp>
      <p:sp>
        <p:nvSpPr>
          <p:cNvPr id="6" name="Text 4"/>
          <p:cNvSpPr/>
          <p:nvPr/>
        </p:nvSpPr>
        <p:spPr>
          <a:xfrm>
            <a:off x="457200" y="3840480"/>
            <a:ext cx="4572000" cy="914400"/>
          </a:xfrm>
          <a:prstGeom prst="rect">
            <a:avLst/>
          </a:prstGeom>
          <a:solidFill>
            <a:srgbClr val="F5F7FB"/>
          </a:solidFill>
          <a:ln/>
        </p:spPr>
        <p:txBody>
          <a:bodyPr wrap="square" rtlCol="0" anchor="ctr"/>
          <a:lstStyle/>
          <a:p>
            <a:pPr indent="0" marL="0">
              <a:buNone/>
            </a:pPr>
            <a:r>
              <a:rPr lang="en-US" sz="1400" dirty="0">
                <a:solidFill>
                  <a:srgbClr val="1B2436"/>
                </a:solidFill>
              </a:rPr>
              <a:t>Legal269</a:t>
            </a:r>
            <a:endParaRPr lang="en-US" sz="1400" dirty="0"/>
          </a:p>
        </p:txBody>
      </p:sp>
      <p:sp>
        <p:nvSpPr>
          <p:cNvPr id="7" name="Text 5"/>
          <p:cNvSpPr/>
          <p:nvPr/>
        </p:nvSpPr>
        <p:spPr>
          <a:xfrm>
            <a:off x="457200" y="4937760"/>
            <a:ext cx="4572000" cy="914400"/>
          </a:xfrm>
          <a:prstGeom prst="rect">
            <a:avLst/>
          </a:prstGeom>
          <a:solidFill>
            <a:srgbClr val="F5F7FB"/>
          </a:solidFill>
          <a:ln/>
        </p:spPr>
        <p:txBody>
          <a:bodyPr wrap="square" rtlCol="0" anchor="ctr"/>
          <a:lstStyle/>
          <a:p>
            <a:pPr indent="0" marL="0">
              <a:buNone/>
            </a:pPr>
            <a:r>
              <a:rPr lang="en-US" sz="1400" dirty="0">
                <a:solidFill>
                  <a:srgbClr val="1B2436"/>
                </a:solidFill>
              </a:rPr>
              <a:t>HR1.2K</a:t>
            </a:r>
            <a:endParaRPr lang="en-US" sz="1400" dirty="0"/>
          </a:p>
        </p:txBody>
      </p:sp>
      <p:sp>
        <p:nvSpPr>
          <p:cNvPr id="8" name="Text 6"/>
          <p:cNvSpPr/>
          <p:nvPr/>
        </p:nvSpPr>
        <p:spPr>
          <a:xfrm>
            <a:off x="5486400" y="2743200"/>
            <a:ext cx="4572000" cy="914400"/>
          </a:xfrm>
          <a:prstGeom prst="rect">
            <a:avLst/>
          </a:prstGeom>
          <a:solidFill>
            <a:srgbClr val="F5F7FB"/>
          </a:solidFill>
          <a:ln/>
        </p:spPr>
        <p:txBody>
          <a:bodyPr wrap="square" rtlCol="0" anchor="ctr"/>
          <a:lstStyle/>
          <a:p>
            <a:pPr indent="0" marL="0">
              <a:buNone/>
            </a:pPr>
            <a:r>
              <a:rPr lang="en-US" sz="1400" dirty="0">
                <a:solidFill>
                  <a:srgbClr val="1B2436"/>
                </a:solidFill>
              </a:rPr>
              <a:t>Governance61</a:t>
            </a:r>
            <a:endParaRPr lang="en-US" sz="1400" dirty="0"/>
          </a:p>
        </p:txBody>
      </p:sp>
      <p:sp>
        <p:nvSpPr>
          <p:cNvPr id="9" name="Text 7"/>
          <p:cNvSpPr/>
          <p:nvPr/>
        </p:nvSpPr>
        <p:spPr>
          <a:xfrm>
            <a:off x="5486400" y="3840480"/>
            <a:ext cx="4572000" cy="914400"/>
          </a:xfrm>
          <a:prstGeom prst="rect">
            <a:avLst/>
          </a:prstGeom>
          <a:solidFill>
            <a:srgbClr val="F5F7FB"/>
          </a:solidFill>
          <a:ln/>
        </p:spPr>
        <p:txBody>
          <a:bodyPr wrap="square" rtlCol="0" anchor="ctr"/>
          <a:lstStyle/>
          <a:p>
            <a:pPr indent="0" marL="0">
              <a:buNone/>
            </a:pPr>
            <a:r>
              <a:rPr lang="en-US" sz="1400" dirty="0">
                <a:solidFill>
                  <a:srgbClr val="1B2436"/>
                </a:solidFill>
              </a:rPr>
              <a:t>Business1.3K</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457200"/>
            <a:ext cx="10972800" cy="457200"/>
          </a:xfrm>
          <a:prstGeom prst="rect">
            <a:avLst/>
          </a:prstGeom>
          <a:noFill/>
          <a:ln/>
        </p:spPr>
        <p:txBody>
          <a:bodyPr wrap="square" rtlCol="0" anchor="ctr"/>
          <a:lstStyle/>
          <a:p>
            <a:pPr indent="0" marL="0">
              <a:buNone/>
            </a:pPr>
            <a:r>
              <a:rPr lang="en-US" sz="1200" b="1" dirty="0">
                <a:solidFill>
                  <a:srgbClr val="2F6FED"/>
                </a:solidFill>
              </a:rPr>
              <a:t>KEY FINDING 03 — DETAIL</a:t>
            </a:r>
            <a:endParaRPr lang="en-US" sz="1200" dirty="0"/>
          </a:p>
        </p:txBody>
      </p:sp>
      <p:sp>
        <p:nvSpPr>
          <p:cNvPr id="3" name="Text 1"/>
          <p:cNvSpPr/>
          <p:nvPr/>
        </p:nvSpPr>
        <p:spPr>
          <a:xfrm>
            <a:off x="457200" y="822960"/>
            <a:ext cx="10972800" cy="731520"/>
          </a:xfrm>
          <a:prstGeom prst="rect">
            <a:avLst/>
          </a:prstGeom>
          <a:noFill/>
          <a:ln/>
        </p:spPr>
        <p:txBody>
          <a:bodyPr wrap="square" rtlCol="0" anchor="ctr"/>
          <a:lstStyle/>
          <a:p>
            <a:pPr indent="0" marL="0">
              <a:buNone/>
            </a:pPr>
            <a:r>
              <a:rPr lang="en-US" sz="3200" b="1" dirty="0">
                <a:solidFill>
                  <a:srgbClr val="1B2436"/>
                </a:solidFill>
              </a:rPr>
              <a:t>Mass-Download Anomalies: Identifying Potential Data Exfiltration</a:t>
            </a:r>
            <a:endParaRPr lang="en-US" sz="3200" dirty="0"/>
          </a:p>
        </p:txBody>
      </p:sp>
      <p:sp>
        <p:nvSpPr>
          <p:cNvPr id="4" name="Text 2"/>
          <p:cNvSpPr/>
          <p:nvPr/>
        </p:nvSpPr>
        <p:spPr>
          <a:xfrm>
            <a:off x="457200" y="1554480"/>
            <a:ext cx="10972800" cy="731520"/>
          </a:xfrm>
          <a:prstGeom prst="rect">
            <a:avLst/>
          </a:prstGeom>
          <a:noFill/>
          <a:ln/>
        </p:spPr>
        <p:txBody>
          <a:bodyPr wrap="square" rtlCol="0" anchor="ctr"/>
          <a:lstStyle/>
          <a:p>
            <a:pPr indent="0" marL="0">
              <a:buNone/>
            </a:pPr>
            <a:r>
              <a:rPr lang="en-US" sz="1600" dirty="0">
                <a:solidFill>
                  <a:srgbClr val="5C6779"/>
                </a:solidFill>
              </a:rPr>
              <a:t>Anomalous burst downloads executed by a single user within a single category during the reporting timeframe.</a:t>
            </a:r>
            <a:endParaRPr lang="en-US" sz="1600" dirty="0"/>
          </a:p>
        </p:txBody>
      </p:sp>
      <p:sp>
        <p:nvSpPr>
          <p:cNvPr id="5" name="Text 3"/>
          <p:cNvSpPr/>
          <p:nvPr/>
        </p:nvSpPr>
        <p:spPr>
          <a:xfrm>
            <a:off x="457200" y="2743200"/>
            <a:ext cx="4572000" cy="914400"/>
          </a:xfrm>
          <a:prstGeom prst="rect">
            <a:avLst/>
          </a:prstGeom>
          <a:solidFill>
            <a:srgbClr val="F5F7FB"/>
          </a:solidFill>
          <a:ln/>
        </p:spPr>
        <p:txBody>
          <a:bodyPr wrap="square" rtlCol="0" anchor="ctr"/>
          <a:lstStyle/>
          <a:p>
            <a:pPr indent="0" marL="0">
              <a:buNone/>
            </a:pPr>
            <a:r>
              <a:rPr lang="en-US" sz="1400" dirty="0">
                <a:solidFill>
                  <a:srgbClr val="1B2436"/>
                </a:solidFill>
              </a:rPr>
              <a:t>Financial11</a:t>
            </a:r>
            <a:endParaRPr lang="en-US" sz="1400" dirty="0"/>
          </a:p>
        </p:txBody>
      </p:sp>
      <p:sp>
        <p:nvSpPr>
          <p:cNvPr id="6" name="Text 4"/>
          <p:cNvSpPr/>
          <p:nvPr/>
        </p:nvSpPr>
        <p:spPr>
          <a:xfrm>
            <a:off x="457200" y="3840480"/>
            <a:ext cx="4572000" cy="914400"/>
          </a:xfrm>
          <a:prstGeom prst="rect">
            <a:avLst/>
          </a:prstGeom>
          <a:solidFill>
            <a:srgbClr val="F5F7FB"/>
          </a:solidFill>
          <a:ln/>
        </p:spPr>
        <p:txBody>
          <a:bodyPr wrap="square" rtlCol="0" anchor="ctr"/>
          <a:lstStyle/>
          <a:p>
            <a:pPr indent="0" marL="0">
              <a:buNone/>
            </a:pPr>
            <a:r>
              <a:rPr lang="en-US" sz="1400" dirty="0">
                <a:solidFill>
                  <a:srgbClr val="1B2436"/>
                </a:solidFill>
              </a:rPr>
              <a:t>Legal14</a:t>
            </a:r>
            <a:endParaRPr lang="en-US" sz="1400" dirty="0"/>
          </a:p>
        </p:txBody>
      </p:sp>
      <p:sp>
        <p:nvSpPr>
          <p:cNvPr id="7" name="Text 5"/>
          <p:cNvSpPr/>
          <p:nvPr/>
        </p:nvSpPr>
        <p:spPr>
          <a:xfrm>
            <a:off x="457200" y="4937760"/>
            <a:ext cx="4572000" cy="914400"/>
          </a:xfrm>
          <a:prstGeom prst="rect">
            <a:avLst/>
          </a:prstGeom>
          <a:solidFill>
            <a:srgbClr val="F5F7FB"/>
          </a:solidFill>
          <a:ln/>
        </p:spPr>
        <p:txBody>
          <a:bodyPr wrap="square" rtlCol="0" anchor="ctr"/>
          <a:lstStyle/>
          <a:p>
            <a:pPr indent="0" marL="0">
              <a:buNone/>
            </a:pPr>
            <a:r>
              <a:rPr lang="en-US" sz="1400" dirty="0">
                <a:solidFill>
                  <a:srgbClr val="1B2436"/>
                </a:solidFill>
              </a:rPr>
              <a:t>HR33</a:t>
            </a:r>
            <a:endParaRPr lang="en-US" sz="1400" dirty="0"/>
          </a:p>
        </p:txBody>
      </p:sp>
      <p:sp>
        <p:nvSpPr>
          <p:cNvPr id="8" name="Text 6"/>
          <p:cNvSpPr/>
          <p:nvPr/>
        </p:nvSpPr>
        <p:spPr>
          <a:xfrm>
            <a:off x="5486400" y="2743200"/>
            <a:ext cx="4572000" cy="914400"/>
          </a:xfrm>
          <a:prstGeom prst="rect">
            <a:avLst/>
          </a:prstGeom>
          <a:solidFill>
            <a:srgbClr val="F5F7FB"/>
          </a:solidFill>
          <a:ln/>
        </p:spPr>
        <p:txBody>
          <a:bodyPr wrap="square" rtlCol="0" anchor="ctr"/>
          <a:lstStyle/>
          <a:p>
            <a:pPr indent="0" marL="0">
              <a:buNone/>
            </a:pPr>
            <a:r>
              <a:rPr lang="en-US" sz="1400" dirty="0">
                <a:solidFill>
                  <a:srgbClr val="1B2436"/>
                </a:solidFill>
              </a:rPr>
              <a:t>Governance4</a:t>
            </a:r>
            <a:endParaRPr lang="en-US" sz="1400" dirty="0"/>
          </a:p>
        </p:txBody>
      </p:sp>
      <p:sp>
        <p:nvSpPr>
          <p:cNvPr id="9" name="Text 7"/>
          <p:cNvSpPr/>
          <p:nvPr/>
        </p:nvSpPr>
        <p:spPr>
          <a:xfrm>
            <a:off x="5486400" y="3840480"/>
            <a:ext cx="4572000" cy="914400"/>
          </a:xfrm>
          <a:prstGeom prst="rect">
            <a:avLst/>
          </a:prstGeom>
          <a:solidFill>
            <a:srgbClr val="F5F7FB"/>
          </a:solidFill>
          <a:ln/>
        </p:spPr>
        <p:txBody>
          <a:bodyPr wrap="square" rtlCol="0" anchor="ctr"/>
          <a:lstStyle/>
          <a:p>
            <a:pPr indent="0" marL="0">
              <a:buNone/>
            </a:pPr>
            <a:r>
              <a:rPr lang="en-US" sz="1400" dirty="0">
                <a:solidFill>
                  <a:srgbClr val="1B2436"/>
                </a:solidFill>
              </a:rPr>
              <a:t>Business42</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457200"/>
            <a:ext cx="10972800" cy="457200"/>
          </a:xfrm>
          <a:prstGeom prst="rect">
            <a:avLst/>
          </a:prstGeom>
          <a:noFill/>
          <a:ln/>
        </p:spPr>
        <p:txBody>
          <a:bodyPr wrap="square" rtlCol="0" anchor="ctr"/>
          <a:lstStyle/>
          <a:p>
            <a:pPr indent="0" marL="0">
              <a:buNone/>
            </a:pPr>
            <a:r>
              <a:rPr lang="en-US" sz="1200" b="1" dirty="0">
                <a:solidFill>
                  <a:srgbClr val="2F6FED"/>
                </a:solidFill>
              </a:rPr>
              <a:t>SEC 02 — WHAT IS YOUR INFORMATION</a:t>
            </a:r>
            <a:endParaRPr lang="en-US" sz="1200" dirty="0"/>
          </a:p>
        </p:txBody>
      </p:sp>
      <p:sp>
        <p:nvSpPr>
          <p:cNvPr id="3" name="Text 1"/>
          <p:cNvSpPr/>
          <p:nvPr/>
        </p:nvSpPr>
        <p:spPr>
          <a:xfrm>
            <a:off x="457200" y="822960"/>
            <a:ext cx="10972800" cy="731520"/>
          </a:xfrm>
          <a:prstGeom prst="rect">
            <a:avLst/>
          </a:prstGeom>
          <a:noFill/>
          <a:ln/>
        </p:spPr>
        <p:txBody>
          <a:bodyPr wrap="square" rtlCol="0" anchor="ctr"/>
          <a:lstStyle/>
          <a:p>
            <a:pPr indent="0" marL="0">
              <a:buNone/>
            </a:pPr>
            <a:r>
              <a:rPr lang="en-US" sz="3200" b="1" dirty="0">
                <a:solidFill>
                  <a:srgbClr val="1B2436"/>
                </a:solidFill>
              </a:rPr>
              <a:t>The Landscape of ACME LTD's Sensitive Data</a:t>
            </a:r>
            <a:endParaRPr lang="en-US" sz="3200" dirty="0"/>
          </a:p>
        </p:txBody>
      </p:sp>
      <p:sp>
        <p:nvSpPr>
          <p:cNvPr id="4" name="Text 2"/>
          <p:cNvSpPr/>
          <p:nvPr/>
        </p:nvSpPr>
        <p:spPr>
          <a:xfrm>
            <a:off x="457200" y="1554480"/>
            <a:ext cx="10972800" cy="731520"/>
          </a:xfrm>
          <a:prstGeom prst="rect">
            <a:avLst/>
          </a:prstGeom>
          <a:noFill/>
          <a:ln/>
        </p:spPr>
        <p:txBody>
          <a:bodyPr wrap="square" rtlCol="0" anchor="ctr"/>
          <a:lstStyle/>
          <a:p>
            <a:pPr indent="0" marL="0">
              <a:buNone/>
            </a:pPr>
            <a:r>
              <a:rPr lang="en-US" sz="1600" dirty="0">
                <a:solidFill>
                  <a:srgbClr val="5C6779"/>
                </a:solidFill>
              </a:rPr>
              <a:t>A comprehensive mapping of all 324.7K sensitive and regulated records actively managed across your Microsoft 365 ecosystem.</a:t>
            </a:r>
            <a:endParaRPr lang="en-US" sz="1600" dirty="0"/>
          </a:p>
        </p:txBody>
      </p:sp>
      <p:sp>
        <p:nvSpPr>
          <p:cNvPr id="5" name="Text 3"/>
          <p:cNvSpPr/>
          <p:nvPr/>
        </p:nvSpPr>
        <p:spPr>
          <a:xfrm>
            <a:off x="457200" y="2743200"/>
            <a:ext cx="10972800" cy="1828800"/>
          </a:xfrm>
          <a:prstGeom prst="rect">
            <a:avLst/>
          </a:prstGeom>
          <a:noFill/>
          <a:ln/>
        </p:spPr>
        <p:txBody>
          <a:bodyPr wrap="square" rtlCol="0" anchor="ctr"/>
          <a:lstStyle/>
          <a:p>
            <a:pPr indent="0" marL="0">
              <a:buNone/>
            </a:pPr>
            <a:r>
              <a:rPr lang="en-US" sz="1600" dirty="0">
                <a:solidFill>
                  <a:srgbClr val="1B2436"/>
                </a:solidFill>
              </a:rPr>
              <a:t>Personal Identifiable Information (PII) dominates the landscape, comprising 49% of all mapped records. Protecting this immense volume of personal data is critical for compliance and maintaining the trust of ACME LTD's stakeholders.</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457200"/>
            <a:ext cx="10972800" cy="457200"/>
          </a:xfrm>
          <a:prstGeom prst="rect">
            <a:avLst/>
          </a:prstGeom>
          <a:noFill/>
          <a:ln/>
        </p:spPr>
        <p:txBody>
          <a:bodyPr wrap="square" rtlCol="0" anchor="ctr"/>
          <a:lstStyle/>
          <a:p>
            <a:pPr indent="0" marL="0">
              <a:buNone/>
            </a:pPr>
            <a:r>
              <a:rPr lang="en-US" sz="1200" b="1" dirty="0">
                <a:solidFill>
                  <a:srgbClr val="2F6FED"/>
                </a:solidFill>
              </a:rPr>
              <a:t>SEC 02 — DETAIL</a:t>
            </a:r>
            <a:endParaRPr lang="en-US" sz="1200" dirty="0"/>
          </a:p>
        </p:txBody>
      </p:sp>
      <p:sp>
        <p:nvSpPr>
          <p:cNvPr id="3" name="Text 1"/>
          <p:cNvSpPr/>
          <p:nvPr/>
        </p:nvSpPr>
        <p:spPr>
          <a:xfrm>
            <a:off x="457200" y="822960"/>
            <a:ext cx="10972800" cy="731520"/>
          </a:xfrm>
          <a:prstGeom prst="rect">
            <a:avLst/>
          </a:prstGeom>
          <a:noFill/>
          <a:ln/>
        </p:spPr>
        <p:txBody>
          <a:bodyPr wrap="square" rtlCol="0" anchor="ctr"/>
          <a:lstStyle/>
          <a:p>
            <a:pPr indent="0" marL="0">
              <a:buNone/>
            </a:pPr>
            <a:r>
              <a:rPr lang="en-US" sz="3200" b="1" dirty="0">
                <a:solidFill>
                  <a:srgbClr val="1B2436"/>
                </a:solidFill>
              </a:rPr>
              <a:t>Deep Dive: The Composition of Your Sensitive Data</a:t>
            </a:r>
            <a:endParaRPr lang="en-US" sz="3200" dirty="0"/>
          </a:p>
        </p:txBody>
      </p:sp>
      <p:sp>
        <p:nvSpPr>
          <p:cNvPr id="4" name="Text 2"/>
          <p:cNvSpPr/>
          <p:nvPr/>
        </p:nvSpPr>
        <p:spPr>
          <a:xfrm>
            <a:off x="457200" y="1554480"/>
            <a:ext cx="10972800" cy="731520"/>
          </a:xfrm>
          <a:prstGeom prst="rect">
            <a:avLst/>
          </a:prstGeom>
          <a:noFill/>
          <a:ln/>
        </p:spPr>
        <p:txBody>
          <a:bodyPr wrap="square" rtlCol="0" anchor="ctr"/>
          <a:lstStyle/>
          <a:p>
            <a:pPr indent="0" marL="0">
              <a:buNone/>
            </a:pPr>
            <a:r>
              <a:rPr lang="en-US" sz="1600" dirty="0">
                <a:solidFill>
                  <a:srgbClr val="5C6779"/>
                </a:solidFill>
              </a:rPr>
              <a:t>A granular view of the specific document types and records driving data volume, enabling targeted data governance.</a:t>
            </a:r>
            <a:endParaRPr lang="en-US" sz="1600" dirty="0"/>
          </a:p>
        </p:txBody>
      </p:sp>
      <p:sp>
        <p:nvSpPr>
          <p:cNvPr id="5" name="Text 3"/>
          <p:cNvSpPr/>
          <p:nvPr/>
        </p:nvSpPr>
        <p:spPr>
          <a:xfrm>
            <a:off x="457200" y="2743200"/>
            <a:ext cx="4572000" cy="914400"/>
          </a:xfrm>
          <a:prstGeom prst="rect">
            <a:avLst/>
          </a:prstGeom>
          <a:solidFill>
            <a:srgbClr val="F5F7FB"/>
          </a:solidFill>
          <a:ln/>
        </p:spPr>
        <p:txBody>
          <a:bodyPr wrap="square" rtlCol="0" anchor="ctr"/>
          <a:lstStyle/>
          <a:p>
            <a:pPr indent="0" marL="0">
              <a:buNone/>
            </a:pPr>
            <a:r>
              <a:rPr lang="en-US" sz="1400" dirty="0">
                <a:solidFill>
                  <a:srgbClr val="1B2436"/>
                </a:solidFill>
              </a:rPr>
              <a:t>FinancialJune 2026 Salaries Information4,041 Accounting2,894 Financial Reports &amp; Planning1,732 Banks...</a:t>
            </a:r>
            <a:endParaRPr lang="en-US" sz="1400" dirty="0"/>
          </a:p>
        </p:txBody>
      </p:sp>
      <p:sp>
        <p:nvSpPr>
          <p:cNvPr id="6" name="Text 4"/>
          <p:cNvSpPr/>
          <p:nvPr/>
        </p:nvSpPr>
        <p:spPr>
          <a:xfrm>
            <a:off x="457200" y="3840480"/>
            <a:ext cx="4572000" cy="914400"/>
          </a:xfrm>
          <a:prstGeom prst="rect">
            <a:avLst/>
          </a:prstGeom>
          <a:solidFill>
            <a:srgbClr val="F5F7FB"/>
          </a:solidFill>
          <a:ln/>
        </p:spPr>
        <p:txBody>
          <a:bodyPr wrap="square" rtlCol="0" anchor="ctr"/>
          <a:lstStyle/>
          <a:p>
            <a:pPr indent="0" marL="0">
              <a:buNone/>
            </a:pPr>
            <a:r>
              <a:rPr lang="en-US" sz="1400" dirty="0">
                <a:solidFill>
                  <a:srgbClr val="1B2436"/>
                </a:solidFill>
              </a:rPr>
              <a:t>LegalJune 2026 Legal Letters9,379 Agreements9,050 Compliance &amp; Assessment Forms4,267 Consent Forms1,...</a:t>
            </a:r>
            <a:endParaRPr lang="en-US" sz="1400" dirty="0"/>
          </a:p>
        </p:txBody>
      </p:sp>
      <p:sp>
        <p:nvSpPr>
          <p:cNvPr id="7" name="Text 5"/>
          <p:cNvSpPr/>
          <p:nvPr/>
        </p:nvSpPr>
        <p:spPr>
          <a:xfrm>
            <a:off x="457200" y="4937760"/>
            <a:ext cx="4572000" cy="914400"/>
          </a:xfrm>
          <a:prstGeom prst="rect">
            <a:avLst/>
          </a:prstGeom>
          <a:solidFill>
            <a:srgbClr val="F5F7FB"/>
          </a:solidFill>
          <a:ln/>
        </p:spPr>
        <p:txBody>
          <a:bodyPr wrap="square" rtlCol="0" anchor="ctr"/>
          <a:lstStyle/>
          <a:p>
            <a:pPr indent="0" marL="0">
              <a:buNone/>
            </a:pPr>
            <a:r>
              <a:rPr lang="en-US" sz="1400" dirty="0">
                <a:solidFill>
                  <a:srgbClr val="1B2436"/>
                </a:solidFill>
              </a:rPr>
              <a:t>HRJune 2026 Recruitment41,408 Employee Information11,444 Diplomas6,452 HR Forms1,384 Discipline679 +...</a:t>
            </a:r>
            <a:endParaRPr lang="en-US" sz="1400" dirty="0"/>
          </a:p>
        </p:txBody>
      </p:sp>
      <p:sp>
        <p:nvSpPr>
          <p:cNvPr id="8" name="Text 6"/>
          <p:cNvSpPr/>
          <p:nvPr/>
        </p:nvSpPr>
        <p:spPr>
          <a:xfrm>
            <a:off x="5486400" y="2743200"/>
            <a:ext cx="4572000" cy="914400"/>
          </a:xfrm>
          <a:prstGeom prst="rect">
            <a:avLst/>
          </a:prstGeom>
          <a:solidFill>
            <a:srgbClr val="F5F7FB"/>
          </a:solidFill>
          <a:ln/>
        </p:spPr>
        <p:txBody>
          <a:bodyPr wrap="square" rtlCol="0" anchor="ctr"/>
          <a:lstStyle/>
          <a:p>
            <a:pPr indent="0" marL="0">
              <a:buNone/>
            </a:pPr>
            <a:r>
              <a:rPr lang="en-US" sz="1400" dirty="0">
                <a:solidFill>
                  <a:srgbClr val="1B2436"/>
                </a:solidFill>
              </a:rPr>
              <a:t>GovernanceJune 2026 Regulatory Compliance3,577 Compliance &amp; Assessment Reports198 Board Meetings &amp; R...</a:t>
            </a:r>
            <a:endParaRPr lang="en-US" sz="1400" dirty="0"/>
          </a:p>
        </p:txBody>
      </p:sp>
      <p:sp>
        <p:nvSpPr>
          <p:cNvPr id="9" name="Text 7"/>
          <p:cNvSpPr/>
          <p:nvPr/>
        </p:nvSpPr>
        <p:spPr>
          <a:xfrm>
            <a:off x="5486400" y="3840480"/>
            <a:ext cx="4572000" cy="914400"/>
          </a:xfrm>
          <a:prstGeom prst="rect">
            <a:avLst/>
          </a:prstGeom>
          <a:solidFill>
            <a:srgbClr val="F5F7FB"/>
          </a:solidFill>
          <a:ln/>
        </p:spPr>
        <p:txBody>
          <a:bodyPr wrap="square" rtlCol="0" anchor="ctr"/>
          <a:lstStyle/>
          <a:p>
            <a:pPr indent="0" marL="0">
              <a:buNone/>
            </a:pPr>
            <a:r>
              <a:rPr lang="en-US" sz="1400" dirty="0">
                <a:solidFill>
                  <a:srgbClr val="1B2436"/>
                </a:solidFill>
              </a:rPr>
              <a:t>BusinessJune 2026 Customers &amp; Suppliers28,674 Tenders &amp; Bids10,214 Guides6,260 Operational Specifics...</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457200"/>
            <a:ext cx="10972800" cy="457200"/>
          </a:xfrm>
          <a:prstGeom prst="rect">
            <a:avLst/>
          </a:prstGeom>
          <a:noFill/>
          <a:ln/>
        </p:spPr>
        <p:txBody>
          <a:bodyPr wrap="square" rtlCol="0" anchor="ctr"/>
          <a:lstStyle/>
          <a:p>
            <a:pPr indent="0" marL="0">
              <a:buNone/>
            </a:pPr>
            <a:r>
              <a:rPr lang="en-US" sz="1200" b="1" dirty="0">
                <a:solidFill>
                  <a:srgbClr val="2F6FED"/>
                </a:solidFill>
              </a:rPr>
              <a:t>SEC 02 — PERSONAL INFORMATION</a:t>
            </a:r>
            <a:endParaRPr lang="en-US" sz="1200" dirty="0"/>
          </a:p>
        </p:txBody>
      </p:sp>
      <p:sp>
        <p:nvSpPr>
          <p:cNvPr id="3" name="Text 1"/>
          <p:cNvSpPr/>
          <p:nvPr/>
        </p:nvSpPr>
        <p:spPr>
          <a:xfrm>
            <a:off x="457200" y="822960"/>
            <a:ext cx="10972800" cy="731520"/>
          </a:xfrm>
          <a:prstGeom prst="rect">
            <a:avLst/>
          </a:prstGeom>
          <a:noFill/>
          <a:ln/>
        </p:spPr>
        <p:txBody>
          <a:bodyPr wrap="square" rtlCol="0" anchor="ctr"/>
          <a:lstStyle/>
          <a:p>
            <a:pPr indent="0" marL="0">
              <a:buNone/>
            </a:pPr>
            <a:r>
              <a:rPr lang="en-US" sz="3200" b="1" dirty="0">
                <a:solidFill>
                  <a:srgbClr val="1B2436"/>
                </a:solidFill>
              </a:rPr>
              <a:t>Regulated Data: PII, PCI, and PFI Exposure</a:t>
            </a:r>
            <a:endParaRPr lang="en-US" sz="3200" dirty="0"/>
          </a:p>
        </p:txBody>
      </p:sp>
      <p:sp>
        <p:nvSpPr>
          <p:cNvPr id="4" name="Text 2"/>
          <p:cNvSpPr/>
          <p:nvPr/>
        </p:nvSpPr>
        <p:spPr>
          <a:xfrm>
            <a:off x="457200" y="1554480"/>
            <a:ext cx="10972800" cy="731520"/>
          </a:xfrm>
          <a:prstGeom prst="rect">
            <a:avLst/>
          </a:prstGeom>
          <a:noFill/>
          <a:ln/>
        </p:spPr>
        <p:txBody>
          <a:bodyPr wrap="square" rtlCol="0" anchor="ctr"/>
          <a:lstStyle/>
          <a:p>
            <a:pPr indent="0" marL="0">
              <a:buNone/>
            </a:pPr>
            <a:r>
              <a:rPr lang="en-US" sz="1600" dirty="0">
                <a:solidFill>
                  <a:srgbClr val="5C6779"/>
                </a:solidFill>
              </a:rPr>
              <a:t>Visibility into highly regulated personal identifiers and their severity levels, revealing where compliance risks are most concentrated.</a:t>
            </a:r>
            <a:endParaRPr lang="en-US" sz="1600" dirty="0"/>
          </a:p>
        </p:txBody>
      </p:sp>
      <p:sp>
        <p:nvSpPr>
          <p:cNvPr id="5" name="Text 3"/>
          <p:cNvSpPr/>
          <p:nvPr/>
        </p:nvSpPr>
        <p:spPr>
          <a:xfrm>
            <a:off x="457200" y="2743200"/>
            <a:ext cx="4572000" cy="914400"/>
          </a:xfrm>
          <a:prstGeom prst="rect">
            <a:avLst/>
          </a:prstGeom>
          <a:solidFill>
            <a:srgbClr val="F5F7FB"/>
          </a:solidFill>
          <a:ln/>
        </p:spPr>
        <p:txBody>
          <a:bodyPr wrap="square" rtlCol="0" anchor="ctr"/>
          <a:lstStyle/>
          <a:p>
            <a:pPr indent="0" marL="0">
              <a:buNone/>
            </a:pPr>
            <a:r>
              <a:rPr lang="en-US" sz="1400" dirty="0">
                <a:solidFill>
                  <a:srgbClr val="1B2436"/>
                </a:solidFill>
              </a:rPr>
              <a:t>Contains PFIOut of 17 total eventsH 0M 4L 13</a:t>
            </a:r>
            <a:endParaRPr lang="en-US" sz="1400" dirty="0"/>
          </a:p>
        </p:txBody>
      </p:sp>
      <p:sp>
        <p:nvSpPr>
          <p:cNvPr id="6" name="Text 4"/>
          <p:cNvSpPr/>
          <p:nvPr/>
        </p:nvSpPr>
        <p:spPr>
          <a:xfrm>
            <a:off x="457200" y="3840480"/>
            <a:ext cx="4572000" cy="914400"/>
          </a:xfrm>
          <a:prstGeom prst="rect">
            <a:avLst/>
          </a:prstGeom>
          <a:solidFill>
            <a:srgbClr val="F5F7FB"/>
          </a:solidFill>
          <a:ln/>
        </p:spPr>
        <p:txBody>
          <a:bodyPr wrap="square" rtlCol="0" anchor="ctr"/>
          <a:lstStyle/>
          <a:p>
            <a:pPr indent="0" marL="0">
              <a:buNone/>
            </a:pPr>
            <a:r>
              <a:rPr lang="en-US" sz="1400" dirty="0">
                <a:solidFill>
                  <a:srgbClr val="1B2436"/>
                </a:solidFill>
              </a:rPr>
              <a:t>Contains PIIOut of 6,421 total eventsH 941M 577L 4,903</a:t>
            </a:r>
            <a:endParaRPr lang="en-US" sz="1400" dirty="0"/>
          </a:p>
        </p:txBody>
      </p:sp>
      <p:sp>
        <p:nvSpPr>
          <p:cNvPr id="7" name="Text 5"/>
          <p:cNvSpPr/>
          <p:nvPr/>
        </p:nvSpPr>
        <p:spPr>
          <a:xfrm>
            <a:off x="457200" y="4937760"/>
            <a:ext cx="4572000" cy="914400"/>
          </a:xfrm>
          <a:prstGeom prst="rect">
            <a:avLst/>
          </a:prstGeom>
          <a:solidFill>
            <a:srgbClr val="F5F7FB"/>
          </a:solidFill>
          <a:ln/>
        </p:spPr>
        <p:txBody>
          <a:bodyPr wrap="square" rtlCol="0" anchor="ctr"/>
          <a:lstStyle/>
          <a:p>
            <a:pPr indent="0" marL="0">
              <a:buNone/>
            </a:pPr>
            <a:r>
              <a:rPr lang="en-US" sz="1400" dirty="0">
                <a:solidFill>
                  <a:srgbClr val="1B2436"/>
                </a:solidFill>
              </a:rPr>
              <a:t>Contains PCIOut of 24 total eventsH 12M 0L 12</a:t>
            </a:r>
            <a:endParaRPr lang="en-US" sz="1400" dirty="0"/>
          </a:p>
        </p:txBody>
      </p:sp>
      <p:sp>
        <p:nvSpPr>
          <p:cNvPr id="8" name="Text 6"/>
          <p:cNvSpPr/>
          <p:nvPr/>
        </p:nvSpPr>
        <p:spPr>
          <a:xfrm>
            <a:off x="5486400" y="2743200"/>
            <a:ext cx="4572000" cy="914400"/>
          </a:xfrm>
          <a:prstGeom prst="rect">
            <a:avLst/>
          </a:prstGeom>
          <a:solidFill>
            <a:srgbClr val="F5F7FB"/>
          </a:solidFill>
          <a:ln/>
        </p:spPr>
        <p:txBody>
          <a:bodyPr wrap="square" rtlCol="0" anchor="ctr"/>
          <a:lstStyle/>
          <a:p>
            <a:pPr indent="0" marL="0">
              <a:buNone/>
            </a:pPr>
            <a:r>
              <a:rPr lang="en-US" sz="1400" dirty="0">
                <a:solidFill>
                  <a:srgbClr val="1B2436"/>
                </a:solidFill>
              </a:rPr>
              <a:t>FinancialOut of 220 total eventsH 200M 11L 9</a:t>
            </a:r>
            <a:endParaRPr lang="en-US" sz="1400" dirty="0"/>
          </a:p>
        </p:txBody>
      </p:sp>
      <p:sp>
        <p:nvSpPr>
          <p:cNvPr id="9" name="Text 7"/>
          <p:cNvSpPr/>
          <p:nvPr/>
        </p:nvSpPr>
        <p:spPr>
          <a:xfrm>
            <a:off x="5486400" y="3840480"/>
            <a:ext cx="4572000" cy="914400"/>
          </a:xfrm>
          <a:prstGeom prst="rect">
            <a:avLst/>
          </a:prstGeom>
          <a:solidFill>
            <a:srgbClr val="F5F7FB"/>
          </a:solidFill>
          <a:ln/>
        </p:spPr>
        <p:txBody>
          <a:bodyPr wrap="square" rtlCol="0" anchor="ctr"/>
          <a:lstStyle/>
          <a:p>
            <a:pPr indent="0" marL="0">
              <a:buNone/>
            </a:pPr>
            <a:r>
              <a:rPr lang="en-US" sz="1400" dirty="0">
                <a:solidFill>
                  <a:srgbClr val="1B2436"/>
                </a:solidFill>
              </a:rPr>
              <a:t>HROut of 1,896 total eventsH 1,000M 400L 496</a:t>
            </a:r>
            <a:endParaRPr lang="en-US" sz="1400" dirty="0"/>
          </a:p>
        </p:txBody>
      </p:sp>
      <p:sp>
        <p:nvSpPr>
          <p:cNvPr id="10" name="Text 8"/>
          <p:cNvSpPr/>
          <p:nvPr/>
        </p:nvSpPr>
        <p:spPr>
          <a:xfrm>
            <a:off x="5486400" y="4937760"/>
            <a:ext cx="4572000" cy="914400"/>
          </a:xfrm>
          <a:prstGeom prst="rect">
            <a:avLst/>
          </a:prstGeom>
          <a:solidFill>
            <a:srgbClr val="F5F7FB"/>
          </a:solidFill>
          <a:ln/>
        </p:spPr>
        <p:txBody>
          <a:bodyPr wrap="square" rtlCol="0" anchor="ctr"/>
          <a:lstStyle/>
          <a:p>
            <a:pPr indent="0" marL="0">
              <a:buNone/>
            </a:pPr>
            <a:r>
              <a:rPr lang="en-US" sz="1400" dirty="0">
                <a:solidFill>
                  <a:srgbClr val="1B2436"/>
                </a:solidFill>
              </a:rPr>
              <a:t>LegalOut of 108 total eventsH 33M 20L 55</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457200"/>
            <a:ext cx="10972800" cy="457200"/>
          </a:xfrm>
          <a:prstGeom prst="rect">
            <a:avLst/>
          </a:prstGeom>
          <a:noFill/>
          <a:ln/>
        </p:spPr>
        <p:txBody>
          <a:bodyPr wrap="square" rtlCol="0" anchor="ctr"/>
          <a:lstStyle/>
          <a:p>
            <a:pPr indent="0" marL="0">
              <a:buNone/>
            </a:pPr>
            <a:r>
              <a:rPr lang="en-US" sz="1200" b="1" dirty="0">
                <a:solidFill>
                  <a:srgbClr val="2F6FED"/>
                </a:solidFill>
              </a:rPr>
              <a:t>SEC 03 — WHERE INFORMATION LIVES</a:t>
            </a:r>
            <a:endParaRPr lang="en-US" sz="1200" dirty="0"/>
          </a:p>
        </p:txBody>
      </p:sp>
      <p:sp>
        <p:nvSpPr>
          <p:cNvPr id="3" name="Text 1"/>
          <p:cNvSpPr/>
          <p:nvPr/>
        </p:nvSpPr>
        <p:spPr>
          <a:xfrm>
            <a:off x="457200" y="822960"/>
            <a:ext cx="10972800" cy="731520"/>
          </a:xfrm>
          <a:prstGeom prst="rect">
            <a:avLst/>
          </a:prstGeom>
          <a:noFill/>
          <a:ln/>
        </p:spPr>
        <p:txBody>
          <a:bodyPr wrap="square" rtlCol="0" anchor="ctr"/>
          <a:lstStyle/>
          <a:p>
            <a:pPr indent="0" marL="0">
              <a:buNone/>
            </a:pPr>
            <a:r>
              <a:rPr lang="en-US" sz="3200" b="1" dirty="0">
                <a:solidFill>
                  <a:srgbClr val="1B2436"/>
                </a:solidFill>
              </a:rPr>
              <a:t>Data Distribution Across Microsoft 365 Applications</a:t>
            </a:r>
            <a:endParaRPr lang="en-US" sz="3200" dirty="0"/>
          </a:p>
        </p:txBody>
      </p:sp>
      <p:sp>
        <p:nvSpPr>
          <p:cNvPr id="4" name="Text 2"/>
          <p:cNvSpPr/>
          <p:nvPr/>
        </p:nvSpPr>
        <p:spPr>
          <a:xfrm>
            <a:off x="457200" y="1554480"/>
            <a:ext cx="10972800" cy="731520"/>
          </a:xfrm>
          <a:prstGeom prst="rect">
            <a:avLst/>
          </a:prstGeom>
          <a:noFill/>
          <a:ln/>
        </p:spPr>
        <p:txBody>
          <a:bodyPr wrap="square" rtlCol="0" anchor="ctr"/>
          <a:lstStyle/>
          <a:p>
            <a:pPr indent="0" marL="0">
              <a:buNone/>
            </a:pPr>
            <a:r>
              <a:rPr lang="en-US" sz="1600" dirty="0">
                <a:solidFill>
                  <a:srgbClr val="5C6779"/>
                </a:solidFill>
              </a:rPr>
              <a:t>Pinpointing exactly where ACME LTD's sensitive information is stored to guide effective access management and policy enforcement.</a:t>
            </a:r>
            <a:endParaRPr lang="en-US" sz="1600" dirty="0"/>
          </a:p>
        </p:txBody>
      </p:sp>
      <p:sp>
        <p:nvSpPr>
          <p:cNvPr id="5" name="Text 3"/>
          <p:cNvSpPr/>
          <p:nvPr/>
        </p:nvSpPr>
        <p:spPr>
          <a:xfrm>
            <a:off x="457200" y="2743200"/>
            <a:ext cx="10972800" cy="1828800"/>
          </a:xfrm>
          <a:prstGeom prst="rect">
            <a:avLst/>
          </a:prstGeom>
          <a:noFill/>
          <a:ln/>
        </p:spPr>
        <p:txBody>
          <a:bodyPr wrap="square" rtlCol="0" anchor="ctr"/>
          <a:lstStyle/>
          <a:p>
            <a:pPr indent="0" marL="0">
              <a:buNone/>
            </a:pPr>
            <a:r>
              <a:rPr lang="en-US" sz="1600" dirty="0">
                <a:solidFill>
                  <a:srgbClr val="1B2436"/>
                </a:solidFill>
              </a:rPr>
              <a:t>With 70% of sensitive data residing in OneDrive and SharePoint, traditional email-focused security is insufficient. Securing personal drives and collaborative document libraries must be the primary focus for reducing exposure.</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457200"/>
            <a:ext cx="10972800" cy="457200"/>
          </a:xfrm>
          <a:prstGeom prst="rect">
            <a:avLst/>
          </a:prstGeom>
          <a:noFill/>
          <a:ln/>
        </p:spPr>
        <p:txBody>
          <a:bodyPr wrap="square" rtlCol="0" anchor="ctr"/>
          <a:lstStyle/>
          <a:p>
            <a:pPr indent="0" marL="0">
              <a:buNone/>
            </a:pPr>
            <a:r>
              <a:rPr lang="en-US" sz="1200" b="1" dirty="0">
                <a:solidFill>
                  <a:srgbClr val="2F6FED"/>
                </a:solidFill>
              </a:rPr>
              <a:t>SEC 04 — INFORMATION IN MOTION</a:t>
            </a:r>
            <a:endParaRPr lang="en-US" sz="1200" dirty="0"/>
          </a:p>
        </p:txBody>
      </p:sp>
      <p:sp>
        <p:nvSpPr>
          <p:cNvPr id="3" name="Text 1"/>
          <p:cNvSpPr/>
          <p:nvPr/>
        </p:nvSpPr>
        <p:spPr>
          <a:xfrm>
            <a:off x="457200" y="822960"/>
            <a:ext cx="10972800" cy="731520"/>
          </a:xfrm>
          <a:prstGeom prst="rect">
            <a:avLst/>
          </a:prstGeom>
          <a:noFill/>
          <a:ln/>
        </p:spPr>
        <p:txBody>
          <a:bodyPr wrap="square" rtlCol="0" anchor="ctr"/>
          <a:lstStyle/>
          <a:p>
            <a:pPr indent="0" marL="0">
              <a:buNone/>
            </a:pPr>
            <a:r>
              <a:rPr lang="en-US" sz="3200" b="1" dirty="0">
                <a:solidFill>
                  <a:srgbClr val="1B2436"/>
                </a:solidFill>
              </a:rPr>
              <a:t>Information In Motion: Tracking Data Sharing and Exposure</a:t>
            </a:r>
            <a:endParaRPr lang="en-US" sz="3200" dirty="0"/>
          </a:p>
        </p:txBody>
      </p:sp>
      <p:sp>
        <p:nvSpPr>
          <p:cNvPr id="4" name="Text 2"/>
          <p:cNvSpPr/>
          <p:nvPr/>
        </p:nvSpPr>
        <p:spPr>
          <a:xfrm>
            <a:off x="457200" y="1554480"/>
            <a:ext cx="10972800" cy="731520"/>
          </a:xfrm>
          <a:prstGeom prst="rect">
            <a:avLst/>
          </a:prstGeom>
          <a:noFill/>
          <a:ln/>
        </p:spPr>
        <p:txBody>
          <a:bodyPr wrap="square" rtlCol="0" anchor="ctr"/>
          <a:lstStyle/>
          <a:p>
            <a:pPr indent="0" marL="0">
              <a:buNone/>
            </a:pPr>
            <a:r>
              <a:rPr lang="en-US" sz="1600" dirty="0">
                <a:solidFill>
                  <a:srgbClr val="5C6779"/>
                </a:solidFill>
              </a:rPr>
              <a:t>Mapping the flow of sensitive data to identify risky sharing behaviors and external exposure points.</a:t>
            </a:r>
            <a:endParaRPr lang="en-US" sz="1600" dirty="0"/>
          </a:p>
        </p:txBody>
      </p:sp>
      <p:sp>
        <p:nvSpPr>
          <p:cNvPr id="5" name="Text 3"/>
          <p:cNvSpPr/>
          <p:nvPr/>
        </p:nvSpPr>
        <p:spPr>
          <a:xfrm>
            <a:off x="457200" y="2743200"/>
            <a:ext cx="10972800" cy="1828800"/>
          </a:xfrm>
          <a:prstGeom prst="rect">
            <a:avLst/>
          </a:prstGeom>
          <a:noFill/>
          <a:ln/>
        </p:spPr>
        <p:txBody>
          <a:bodyPr wrap="square" rtlCol="0" anchor="ctr"/>
          <a:lstStyle/>
          <a:p>
            <a:pPr indent="0" marL="0">
              <a:buNone/>
            </a:pPr>
            <a:r>
              <a:rPr lang="en-US" sz="1600" dirty="0">
                <a:solidFill>
                  <a:srgbClr val="1B2436"/>
                </a:solidFill>
              </a:rPr>
              <a:t>External sharing is the most significant vector for data exposure at ACME LTD. With massive volumes of Personal (16K), HR (11K), and Business (11K) records leaving the organization, establishing strict external sharing boundaries is paramount.</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457200"/>
            <a:ext cx="10972800" cy="457200"/>
          </a:xfrm>
          <a:prstGeom prst="rect">
            <a:avLst/>
          </a:prstGeom>
          <a:noFill/>
          <a:ln/>
        </p:spPr>
        <p:txBody>
          <a:bodyPr wrap="square" rtlCol="0" anchor="ctr"/>
          <a:lstStyle/>
          <a:p>
            <a:pPr indent="0" marL="0">
              <a:buNone/>
            </a:pPr>
            <a:r>
              <a:rPr lang="en-US" sz="1200" b="1" dirty="0">
                <a:solidFill>
                  <a:srgbClr val="2F6FED"/>
                </a:solidFill>
              </a:rPr>
              <a:t>SEC 04 — DETAIL</a:t>
            </a:r>
            <a:endParaRPr lang="en-US" sz="1200" dirty="0"/>
          </a:p>
        </p:txBody>
      </p:sp>
      <p:sp>
        <p:nvSpPr>
          <p:cNvPr id="3" name="Text 1"/>
          <p:cNvSpPr/>
          <p:nvPr/>
        </p:nvSpPr>
        <p:spPr>
          <a:xfrm>
            <a:off x="457200" y="822960"/>
            <a:ext cx="10972800" cy="731520"/>
          </a:xfrm>
          <a:prstGeom prst="rect">
            <a:avLst/>
          </a:prstGeom>
          <a:noFill/>
          <a:ln/>
        </p:spPr>
        <p:txBody>
          <a:bodyPr wrap="square" rtlCol="0" anchor="ctr"/>
          <a:lstStyle/>
          <a:p>
            <a:pPr indent="0" marL="0">
              <a:buNone/>
            </a:pPr>
            <a:r>
              <a:rPr lang="en-US" sz="3200" b="1" dirty="0">
                <a:solidFill>
                  <a:srgbClr val="1B2436"/>
                </a:solidFill>
              </a:rPr>
              <a:t>Exposure Spotlight: Tracking PDF Document Flow</a:t>
            </a:r>
            <a:endParaRPr lang="en-US" sz="3200" dirty="0"/>
          </a:p>
        </p:txBody>
      </p:sp>
      <p:sp>
        <p:nvSpPr>
          <p:cNvPr id="4" name="Text 2"/>
          <p:cNvSpPr/>
          <p:nvPr/>
        </p:nvSpPr>
        <p:spPr>
          <a:xfrm>
            <a:off x="457200" y="1554480"/>
            <a:ext cx="10972800" cy="731520"/>
          </a:xfrm>
          <a:prstGeom prst="rect">
            <a:avLst/>
          </a:prstGeom>
          <a:noFill/>
          <a:ln/>
        </p:spPr>
        <p:txBody>
          <a:bodyPr wrap="square" rtlCol="0" anchor="ctr"/>
          <a:lstStyle/>
          <a:p>
            <a:pPr indent="0" marL="0">
              <a:buNone/>
            </a:pPr>
            <a:r>
              <a:rPr lang="en-US" sz="1600" dirty="0">
                <a:solidFill>
                  <a:srgbClr val="5C6779"/>
                </a:solidFill>
              </a:rPr>
              <a:t>A focused analysis of PDF sharing behaviors, revealing how easily readable and portable document formats are distributed.</a:t>
            </a:r>
            <a:endParaRPr lang="en-US" sz="1600" dirty="0"/>
          </a:p>
        </p:txBody>
      </p:sp>
      <p:sp>
        <p:nvSpPr>
          <p:cNvPr id="5" name="Text 3"/>
          <p:cNvSpPr/>
          <p:nvPr/>
        </p:nvSpPr>
        <p:spPr>
          <a:xfrm>
            <a:off x="457200" y="2743200"/>
            <a:ext cx="4572000" cy="914400"/>
          </a:xfrm>
          <a:prstGeom prst="rect">
            <a:avLst/>
          </a:prstGeom>
          <a:solidFill>
            <a:srgbClr val="F5F7FB"/>
          </a:solidFill>
          <a:ln/>
        </p:spPr>
        <p:txBody>
          <a:bodyPr wrap="square" rtlCol="0" anchor="ctr"/>
          <a:lstStyle/>
          <a:p>
            <a:pPr indent="0" marL="0">
              <a:buNone/>
            </a:pPr>
            <a:r>
              <a:rPr lang="en-US" sz="1400" dirty="0">
                <a:solidFill>
                  <a:srgbClr val="1B2436"/>
                </a:solidFill>
              </a:rPr>
              <a:t>Shared By Employees Financial690Legal37 HR231Governance21 Business510Personal261</a:t>
            </a:r>
            <a:endParaRPr lang="en-US" sz="1400" dirty="0"/>
          </a:p>
        </p:txBody>
      </p:sp>
      <p:sp>
        <p:nvSpPr>
          <p:cNvPr id="6" name="Text 4"/>
          <p:cNvSpPr/>
          <p:nvPr/>
        </p:nvSpPr>
        <p:spPr>
          <a:xfrm>
            <a:off x="457200" y="3840480"/>
            <a:ext cx="4572000" cy="914400"/>
          </a:xfrm>
          <a:prstGeom prst="rect">
            <a:avLst/>
          </a:prstGeom>
          <a:solidFill>
            <a:srgbClr val="F5F7FB"/>
          </a:solidFill>
          <a:ln/>
        </p:spPr>
        <p:txBody>
          <a:bodyPr wrap="square" rtlCol="0" anchor="ctr"/>
          <a:lstStyle/>
          <a:p>
            <a:pPr indent="0" marL="0">
              <a:buNone/>
            </a:pPr>
            <a:r>
              <a:rPr lang="en-US" sz="1400" dirty="0">
                <a:solidFill>
                  <a:srgbClr val="1B2436"/>
                </a:solidFill>
              </a:rPr>
              <a:t>Shared To Employees Financial1,315Legal111 HR716Governance89 Business1,755Personal400</a:t>
            </a:r>
            <a:endParaRPr lang="en-US" sz="1400" dirty="0"/>
          </a:p>
        </p:txBody>
      </p:sp>
      <p:sp>
        <p:nvSpPr>
          <p:cNvPr id="7" name="Text 5"/>
          <p:cNvSpPr/>
          <p:nvPr/>
        </p:nvSpPr>
        <p:spPr>
          <a:xfrm>
            <a:off x="457200" y="4937760"/>
            <a:ext cx="4572000" cy="914400"/>
          </a:xfrm>
          <a:prstGeom prst="rect">
            <a:avLst/>
          </a:prstGeom>
          <a:solidFill>
            <a:srgbClr val="F5F7FB"/>
          </a:solidFill>
          <a:ln/>
        </p:spPr>
        <p:txBody>
          <a:bodyPr wrap="square" rtlCol="0" anchor="ctr"/>
          <a:lstStyle/>
          <a:p>
            <a:pPr indent="0" marL="0">
              <a:buNone/>
            </a:pPr>
            <a:r>
              <a:rPr lang="en-US" sz="1400" dirty="0">
                <a:solidFill>
                  <a:srgbClr val="1B2436"/>
                </a:solidFill>
              </a:rPr>
              <a:t>Shared To External Contacts Financial1,010Legal24 HR189Governance19 Business537Personal209</a:t>
            </a:r>
            <a:endParaRPr lang="en-US" sz="1400" dirty="0"/>
          </a:p>
        </p:txBody>
      </p:sp>
      <p:sp>
        <p:nvSpPr>
          <p:cNvPr id="8" name="Text 6"/>
          <p:cNvSpPr/>
          <p:nvPr/>
        </p:nvSpPr>
        <p:spPr>
          <a:xfrm>
            <a:off x="5486400" y="2743200"/>
            <a:ext cx="4572000" cy="914400"/>
          </a:xfrm>
          <a:prstGeom prst="rect">
            <a:avLst/>
          </a:prstGeom>
          <a:solidFill>
            <a:srgbClr val="F5F7FB"/>
          </a:solidFill>
          <a:ln/>
        </p:spPr>
        <p:txBody>
          <a:bodyPr wrap="square" rtlCol="0" anchor="ctr"/>
          <a:lstStyle/>
          <a:p>
            <a:pPr indent="0" marL="0">
              <a:buNone/>
            </a:pPr>
            <a:r>
              <a:rPr lang="en-US" sz="1400" dirty="0">
                <a:solidFill>
                  <a:srgbClr val="1B2436"/>
                </a:solidFill>
              </a:rPr>
              <a:t>Shared To Organizations Financial136Legal10 HR48Governance8 Business140Personal33</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457200"/>
            <a:ext cx="10972800" cy="457200"/>
          </a:xfrm>
          <a:prstGeom prst="rect">
            <a:avLst/>
          </a:prstGeom>
          <a:noFill/>
          <a:ln/>
        </p:spPr>
        <p:txBody>
          <a:bodyPr wrap="square" rtlCol="0" anchor="ctr"/>
          <a:lstStyle/>
          <a:p>
            <a:pPr indent="0" marL="0">
              <a:buNone/>
            </a:pPr>
            <a:r>
              <a:rPr lang="en-US" sz="1200" b="1" dirty="0">
                <a:solidFill>
                  <a:srgbClr val="2F6FED"/>
                </a:solidFill>
              </a:rPr>
              <a:t>SEC 05 — RECOMMENDATIONS</a:t>
            </a:r>
            <a:endParaRPr lang="en-US" sz="1200" dirty="0"/>
          </a:p>
        </p:txBody>
      </p:sp>
      <p:sp>
        <p:nvSpPr>
          <p:cNvPr id="3" name="Text 1"/>
          <p:cNvSpPr/>
          <p:nvPr/>
        </p:nvSpPr>
        <p:spPr>
          <a:xfrm>
            <a:off x="457200" y="822960"/>
            <a:ext cx="10972800" cy="731520"/>
          </a:xfrm>
          <a:prstGeom prst="rect">
            <a:avLst/>
          </a:prstGeom>
          <a:noFill/>
          <a:ln/>
        </p:spPr>
        <p:txBody>
          <a:bodyPr wrap="square" rtlCol="0" anchor="ctr"/>
          <a:lstStyle/>
          <a:p>
            <a:pPr indent="0" marL="0">
              <a:buNone/>
            </a:pPr>
            <a:r>
              <a:rPr lang="en-US" sz="3200" b="1" dirty="0">
                <a:solidFill>
                  <a:srgbClr val="1B2436"/>
                </a:solidFill>
              </a:rPr>
              <a:t>Strategic Recommendations for ACME LTD</a:t>
            </a:r>
            <a:endParaRPr lang="en-US" sz="3200" dirty="0"/>
          </a:p>
        </p:txBody>
      </p:sp>
      <p:sp>
        <p:nvSpPr>
          <p:cNvPr id="4" name="Text 2"/>
          <p:cNvSpPr/>
          <p:nvPr/>
        </p:nvSpPr>
        <p:spPr>
          <a:xfrm>
            <a:off x="457200" y="1554480"/>
            <a:ext cx="10972800" cy="731520"/>
          </a:xfrm>
          <a:prstGeom prst="rect">
            <a:avLst/>
          </a:prstGeom>
          <a:noFill/>
          <a:ln/>
        </p:spPr>
        <p:txBody>
          <a:bodyPr wrap="square" rtlCol="0" anchor="ctr"/>
          <a:lstStyle/>
          <a:p>
            <a:pPr indent="0" marL="0">
              <a:buNone/>
            </a:pPr>
            <a:r>
              <a:rPr lang="en-US" sz="1600" dirty="0">
                <a:solidFill>
                  <a:srgbClr val="5C6779"/>
                </a:solidFill>
              </a:rPr>
              <a:t>Five high-impact, data-driven security actions to significantly reduce information risk and improve compliance.</a:t>
            </a:r>
            <a:endParaRPr lang="en-US" sz="1600" dirty="0"/>
          </a:p>
        </p:txBody>
      </p:sp>
      <p:sp>
        <p:nvSpPr>
          <p:cNvPr id="5" name="Text 3"/>
          <p:cNvSpPr/>
          <p:nvPr/>
        </p:nvSpPr>
        <p:spPr>
          <a:xfrm>
            <a:off x="457200" y="2743200"/>
            <a:ext cx="4572000" cy="914400"/>
          </a:xfrm>
          <a:prstGeom prst="rect">
            <a:avLst/>
          </a:prstGeom>
          <a:solidFill>
            <a:srgbClr val="F5F7FB"/>
          </a:solidFill>
          <a:ln/>
        </p:spPr>
        <p:txBody>
          <a:bodyPr wrap="square" rtlCol="0" anchor="ctr"/>
          <a:lstStyle/>
          <a:p>
            <a:pPr indent="0" marL="0">
              <a:buNone/>
            </a:pPr>
            <a:r>
              <a:rPr lang="en-US" sz="1400" dirty="0">
                <a:solidFill>
                  <a:srgbClr val="1B2436"/>
                </a:solidFill>
              </a:rPr>
              <a:t>1Automate justification requests for high-risk usersActivate automated justification policies for hi...</a:t>
            </a:r>
            <a:endParaRPr lang="en-US" sz="1400" dirty="0"/>
          </a:p>
        </p:txBody>
      </p:sp>
      <p:sp>
        <p:nvSpPr>
          <p:cNvPr id="6" name="Text 4"/>
          <p:cNvSpPr/>
          <p:nvPr/>
        </p:nvSpPr>
        <p:spPr>
          <a:xfrm>
            <a:off x="457200" y="3840480"/>
            <a:ext cx="4572000" cy="914400"/>
          </a:xfrm>
          <a:prstGeom prst="rect">
            <a:avLst/>
          </a:prstGeom>
          <a:solidFill>
            <a:srgbClr val="F5F7FB"/>
          </a:solidFill>
          <a:ln/>
        </p:spPr>
        <p:txBody>
          <a:bodyPr wrap="square" rtlCol="0" anchor="ctr"/>
          <a:lstStyle/>
          <a:p>
            <a:pPr indent="0" marL="0">
              <a:buNone/>
            </a:pPr>
            <a:r>
              <a:rPr lang="en-US" sz="1400" dirty="0">
                <a:solidFill>
                  <a:srgbClr val="1B2436"/>
                </a:solidFill>
              </a:rPr>
              <a:t>2Apply Microsoft Purview labels at the sourceImplement automated Microsoft Purview Information Prote...</a:t>
            </a:r>
            <a:endParaRPr lang="en-US" sz="1400" dirty="0"/>
          </a:p>
        </p:txBody>
      </p:sp>
      <p:sp>
        <p:nvSpPr>
          <p:cNvPr id="7" name="Text 5"/>
          <p:cNvSpPr/>
          <p:nvPr/>
        </p:nvSpPr>
        <p:spPr>
          <a:xfrm>
            <a:off x="457200" y="4937760"/>
            <a:ext cx="4572000" cy="914400"/>
          </a:xfrm>
          <a:prstGeom prst="rect">
            <a:avLst/>
          </a:prstGeom>
          <a:solidFill>
            <a:srgbClr val="F5F7FB"/>
          </a:solidFill>
          <a:ln/>
        </p:spPr>
        <p:txBody>
          <a:bodyPr wrap="square" rtlCol="0" anchor="ctr"/>
          <a:lstStyle/>
          <a:p>
            <a:pPr indent="0" marL="0">
              <a:buNone/>
            </a:pPr>
            <a:r>
              <a:rPr lang="en-US" sz="1400" dirty="0">
                <a:solidFill>
                  <a:srgbClr val="1B2436"/>
                </a:solidFill>
              </a:rPr>
              <a:t>3Review the 104 mass-download incidentsConduct an immediate review of the 104 mass-download incident...</a:t>
            </a:r>
            <a:endParaRPr lang="en-US" sz="1400" dirty="0"/>
          </a:p>
        </p:txBody>
      </p:sp>
      <p:sp>
        <p:nvSpPr>
          <p:cNvPr id="8" name="Text 6"/>
          <p:cNvSpPr/>
          <p:nvPr/>
        </p:nvSpPr>
        <p:spPr>
          <a:xfrm>
            <a:off x="5486400" y="2743200"/>
            <a:ext cx="4572000" cy="914400"/>
          </a:xfrm>
          <a:prstGeom prst="rect">
            <a:avLst/>
          </a:prstGeom>
          <a:solidFill>
            <a:srgbClr val="F5F7FB"/>
          </a:solidFill>
          <a:ln/>
        </p:spPr>
        <p:txBody>
          <a:bodyPr wrap="square" rtlCol="0" anchor="ctr"/>
          <a:lstStyle/>
          <a:p>
            <a:pPr indent="0" marL="0">
              <a:buNone/>
            </a:pPr>
            <a:r>
              <a:rPr lang="en-US" sz="1400" dirty="0">
                <a:solidFill>
                  <a:srgbClr val="1B2436"/>
                </a:solidFill>
              </a:rPr>
              <a:t>4Tighten sharing to external contactsRestrict sensitive external sharing by implementing targeted Da...</a:t>
            </a:r>
            <a:endParaRPr lang="en-US" sz="1400" dirty="0"/>
          </a:p>
        </p:txBody>
      </p:sp>
      <p:sp>
        <p:nvSpPr>
          <p:cNvPr id="9" name="Text 7"/>
          <p:cNvSpPr/>
          <p:nvPr/>
        </p:nvSpPr>
        <p:spPr>
          <a:xfrm>
            <a:off x="5486400" y="3840480"/>
            <a:ext cx="4572000" cy="914400"/>
          </a:xfrm>
          <a:prstGeom prst="rect">
            <a:avLst/>
          </a:prstGeom>
          <a:solidFill>
            <a:srgbClr val="F5F7FB"/>
          </a:solidFill>
          <a:ln/>
        </p:spPr>
        <p:txBody>
          <a:bodyPr wrap="square" rtlCol="0" anchor="ctr"/>
          <a:lstStyle/>
          <a:p>
            <a:pPr indent="0" marL="0">
              <a:buNone/>
            </a:pPr>
            <a:r>
              <a:rPr lang="en-US" sz="1400" dirty="0">
                <a:solidFill>
                  <a:srgbClr val="1B2436"/>
                </a:solidFill>
              </a:rPr>
              <a:t>5Check in on the 168 flagged usersInitiate a manager-level review for the 168 top risky users. Combi...</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457200"/>
            <a:ext cx="10972800" cy="457200"/>
          </a:xfrm>
          <a:prstGeom prst="rect">
            <a:avLst/>
          </a:prstGeom>
          <a:noFill/>
          <a:ln/>
        </p:spPr>
        <p:txBody>
          <a:bodyPr wrap="square" rtlCol="0" anchor="ctr"/>
          <a:lstStyle/>
          <a:p>
            <a:pPr indent="0" marL="0">
              <a:buNone/>
            </a:pPr>
            <a:r>
              <a:rPr lang="en-US" sz="1200" b="1" dirty="0">
                <a:solidFill>
                  <a:srgbClr val="2F6FED"/>
                </a:solidFill>
              </a:rPr>
              <a:t>SUMMARY</a:t>
            </a:r>
            <a:endParaRPr lang="en-US" sz="1200" dirty="0"/>
          </a:p>
        </p:txBody>
      </p:sp>
      <p:sp>
        <p:nvSpPr>
          <p:cNvPr id="3" name="Text 1"/>
          <p:cNvSpPr/>
          <p:nvPr/>
        </p:nvSpPr>
        <p:spPr>
          <a:xfrm>
            <a:off x="457200" y="2743200"/>
            <a:ext cx="2743200" cy="1371600"/>
          </a:xfrm>
          <a:prstGeom prst="rect">
            <a:avLst/>
          </a:prstGeom>
          <a:solidFill>
            <a:srgbClr val="F5F7FB"/>
          </a:solidFill>
          <a:ln/>
        </p:spPr>
        <p:txBody>
          <a:bodyPr wrap="square" rtlCol="0" anchor="ctr"/>
          <a:lstStyle/>
          <a:p>
            <a:pPr algn="ctr" indent="0" marL="0">
              <a:buNone/>
            </a:pPr>
            <a:r>
              <a:rPr lang="en-US" sz="2000" b="1" dirty="0">
                <a:solidFill>
                  <a:srgbClr val="1B2436"/>
                </a:solidFill>
              </a:rPr>
              <a:t>3.9K</a:t>
            </a:r>
            <a:endParaRPr lang="en-US" sz="2000" dirty="0"/>
          </a:p>
          <a:p>
            <a:pPr algn="ctr" indent="0" marL="0">
              <a:buNone/>
            </a:pPr>
            <a:r>
              <a:rPr lang="en-US" sz="2000" b="1" dirty="0">
                <a:solidFill>
                  <a:srgbClr val="1B2436"/>
                </a:solidFill>
              </a:rPr>
              <a:t>High-severity incidents</a:t>
            </a:r>
            <a:endParaRPr lang="en-US" sz="2000" dirty="0"/>
          </a:p>
        </p:txBody>
      </p:sp>
      <p:sp>
        <p:nvSpPr>
          <p:cNvPr id="4" name="Text 2"/>
          <p:cNvSpPr/>
          <p:nvPr/>
        </p:nvSpPr>
        <p:spPr>
          <a:xfrm>
            <a:off x="3657600" y="2743200"/>
            <a:ext cx="2743200" cy="1371600"/>
          </a:xfrm>
          <a:prstGeom prst="rect">
            <a:avLst/>
          </a:prstGeom>
          <a:solidFill>
            <a:srgbClr val="F5F7FB"/>
          </a:solidFill>
          <a:ln/>
        </p:spPr>
        <p:txBody>
          <a:bodyPr wrap="square" rtlCol="0" anchor="ctr"/>
          <a:lstStyle/>
          <a:p>
            <a:pPr algn="ctr" indent="0" marL="0">
              <a:buNone/>
            </a:pPr>
            <a:r>
              <a:rPr lang="en-US" sz="2000" b="1" dirty="0">
                <a:solidFill>
                  <a:srgbClr val="1B2436"/>
                </a:solidFill>
              </a:rPr>
              <a:t>168</a:t>
            </a:r>
            <a:endParaRPr lang="en-US" sz="2000" dirty="0"/>
          </a:p>
          <a:p>
            <a:pPr algn="ctr" indent="0" marL="0">
              <a:buNone/>
            </a:pPr>
            <a:r>
              <a:rPr lang="en-US" sz="2000" b="1" dirty="0">
                <a:solidFill>
                  <a:srgbClr val="1B2436"/>
                </a:solidFill>
              </a:rPr>
              <a:t>Top risky users flagged</a:t>
            </a:r>
            <a:endParaRPr lang="en-US" sz="2000" dirty="0"/>
          </a:p>
        </p:txBody>
      </p:sp>
      <p:sp>
        <p:nvSpPr>
          <p:cNvPr id="5" name="Text 3"/>
          <p:cNvSpPr/>
          <p:nvPr/>
        </p:nvSpPr>
        <p:spPr>
          <a:xfrm>
            <a:off x="6858000" y="2743200"/>
            <a:ext cx="2743200" cy="1371600"/>
          </a:xfrm>
          <a:prstGeom prst="rect">
            <a:avLst/>
          </a:prstGeom>
          <a:solidFill>
            <a:srgbClr val="F5F7FB"/>
          </a:solidFill>
          <a:ln/>
        </p:spPr>
        <p:txBody>
          <a:bodyPr wrap="square" rtlCol="0" anchor="ctr"/>
          <a:lstStyle/>
          <a:p>
            <a:pPr algn="ctr" indent="0" marL="0">
              <a:buNone/>
            </a:pPr>
            <a:r>
              <a:rPr lang="en-US" sz="2000" b="1" dirty="0">
                <a:solidFill>
                  <a:srgbClr val="1B2436"/>
                </a:solidFill>
              </a:rPr>
              <a:t>104</a:t>
            </a:r>
            <a:endParaRPr lang="en-US" sz="2000" dirty="0"/>
          </a:p>
          <a:p>
            <a:pPr algn="ctr" indent="0" marL="0">
              <a:buNone/>
            </a:pPr>
            <a:r>
              <a:rPr lang="en-US" sz="2000" b="1" dirty="0">
                <a:solidFill>
                  <a:srgbClr val="1B2436"/>
                </a:solidFill>
              </a:rPr>
              <a:t>Mass-download incidents</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Cognni</dc:creator>
  <cp:lastModifiedBy>Cognni</cp:lastModifiedBy>
  <cp:revision>1</cp:revision>
  <dcterms:created xsi:type="dcterms:W3CDTF">2026-06-29T09:22:20Z</dcterms:created>
  <dcterms:modified xsi:type="dcterms:W3CDTF">2026-06-29T09:22:20Z</dcterms:modified>
</cp:coreProperties>
</file>